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72" r:id="rId4"/>
    <p:sldId id="273" r:id="rId5"/>
    <p:sldId id="267" r:id="rId6"/>
    <p:sldId id="268" r:id="rId7"/>
    <p:sldId id="274" r:id="rId8"/>
  </p:sldIdLst>
  <p:sldSz cx="18288000" cy="10287000"/>
  <p:notesSz cx="6858000" cy="91440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Bold" panose="00000800000000000000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189"/>
    <a:srgbClr val="25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vgsilh.com/image/602147.html" TargetMode="Externa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/>
          <p:nvPr/>
        </p:nvSpPr>
        <p:spPr>
          <a:xfrm>
            <a:off x="-76200" y="9258300"/>
            <a:ext cx="18364200" cy="1028700"/>
          </a:xfrm>
          <a:prstGeom prst="rect">
            <a:avLst/>
          </a:prstGeom>
          <a:solidFill>
            <a:srgbClr val="469BD8"/>
          </a:solidFill>
        </p:spPr>
      </p:sp>
      <p:sp>
        <p:nvSpPr>
          <p:cNvPr id="12" name="Freeform 12"/>
          <p:cNvSpPr/>
          <p:nvPr/>
        </p:nvSpPr>
        <p:spPr>
          <a:xfrm>
            <a:off x="2895600" y="2705100"/>
            <a:ext cx="1840593" cy="1769465"/>
          </a:xfrm>
          <a:custGeom>
            <a:avLst/>
            <a:gdLst/>
            <a:ahLst/>
            <a:cxnLst/>
            <a:rect l="l" t="t" r="r" b="b"/>
            <a:pathLst>
              <a:path w="1840593" h="1769465">
                <a:moveTo>
                  <a:pt x="0" y="0"/>
                </a:moveTo>
                <a:lnTo>
                  <a:pt x="1840594" y="0"/>
                </a:lnTo>
                <a:lnTo>
                  <a:pt x="1840594" y="1769465"/>
                </a:lnTo>
                <a:lnTo>
                  <a:pt x="0" y="17694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04800" y="4533900"/>
            <a:ext cx="710618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492"/>
              </a:lnSpc>
              <a:spcBef>
                <a:spcPct val="0"/>
              </a:spcBef>
            </a:pPr>
            <a:r>
              <a:rPr lang="lt-LT" sz="3527" b="1" dirty="0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SAVANORYSTĖ </a:t>
            </a:r>
          </a:p>
          <a:p>
            <a:pPr lvl="0" algn="ctr">
              <a:lnSpc>
                <a:spcPts val="3492"/>
              </a:lnSpc>
              <a:spcBef>
                <a:spcPct val="0"/>
              </a:spcBef>
            </a:pPr>
            <a:r>
              <a:rPr lang="lt-LT" sz="3527" b="1" dirty="0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LIETUVOS PROBACIJOS TARNYBOJE</a:t>
            </a:r>
            <a:endParaRPr lang="en-US" sz="3527" b="1" dirty="0">
              <a:solidFill>
                <a:srgbClr val="004AAD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3B71F-2E8E-828B-6655-080F29BBA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43" y="0"/>
            <a:ext cx="10019657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276268" y="3779120"/>
            <a:ext cx="8658586" cy="4154984"/>
            <a:chOff x="0" y="161925"/>
            <a:chExt cx="11544781" cy="5539980"/>
          </a:xfrm>
        </p:grpSpPr>
        <p:sp>
          <p:nvSpPr>
            <p:cNvPr id="4" name="TextBox 4"/>
            <p:cNvSpPr txBox="1"/>
            <p:nvPr/>
          </p:nvSpPr>
          <p:spPr>
            <a:xfrm>
              <a:off x="0" y="3606810"/>
              <a:ext cx="9776729" cy="355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19"/>
                </a:lnSpc>
                <a:spcBef>
                  <a:spcPts val="1739"/>
                </a:spcBef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61925"/>
              <a:ext cx="11544781" cy="5539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88"/>
                </a:lnSpc>
              </a:pPr>
              <a:r>
                <a:rPr lang="en-US" sz="8088" b="1" spc="-202" dirty="0">
                  <a:solidFill>
                    <a:srgbClr val="004AA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SAVANORIAUTI</a:t>
              </a:r>
              <a:r>
                <a:rPr lang="lt-LT" sz="8088" b="1" spc="-202" dirty="0">
                  <a:solidFill>
                    <a:srgbClr val="004AA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PROBACIJOS TARNYBOJE GALI</a:t>
              </a:r>
              <a:endParaRPr lang="en-US" sz="8088" b="1" spc="-202" dirty="0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1504494"/>
            <a:ext cx="8615350" cy="9318898"/>
            <a:chOff x="0" y="0"/>
            <a:chExt cx="11487134" cy="12425197"/>
          </a:xfrm>
        </p:grpSpPr>
        <p:sp>
          <p:nvSpPr>
            <p:cNvPr id="7" name="TextBox 7"/>
            <p:cNvSpPr txBox="1"/>
            <p:nvPr/>
          </p:nvSpPr>
          <p:spPr>
            <a:xfrm>
              <a:off x="0" y="12069811"/>
              <a:ext cx="9727910" cy="355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19"/>
                </a:lnSpc>
                <a:spcBef>
                  <a:spcPts val="1739"/>
                </a:spcBef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1487134" cy="11552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5905" lvl="1" indent="-462952" algn="just">
                <a:lnSpc>
                  <a:spcPts val="6004"/>
                </a:lnSpc>
                <a:buFont typeface="Arial"/>
                <a:buChar char="•"/>
              </a:pPr>
              <a:r>
                <a:rPr lang="en-US" sz="4288" b="1" spc="-107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18</a:t>
              </a:r>
              <a:r>
                <a:rPr lang="en-US" sz="4288" b="1" u="none" spc="-107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METŲ IR VYRESNI;</a:t>
              </a:r>
            </a:p>
            <a:p>
              <a:pPr marL="925905" lvl="1" indent="-462952" algn="l">
                <a:lnSpc>
                  <a:spcPts val="6004"/>
                </a:lnSpc>
                <a:buFont typeface="Arial"/>
                <a:buChar char="•"/>
              </a:pPr>
              <a:r>
                <a:rPr lang="en-US" sz="4288" b="1" u="none" spc="-107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VERTI PROBACIJOS PAREIGŪNŲ PASITIKĖJIMO;</a:t>
              </a:r>
            </a:p>
            <a:p>
              <a:pPr marL="925905" lvl="1" indent="-462952" algn="l">
                <a:lnSpc>
                  <a:spcPts val="6004"/>
                </a:lnSpc>
                <a:buFont typeface="Arial"/>
                <a:buChar char="•"/>
              </a:pPr>
              <a:r>
                <a:rPr lang="en-US" sz="4288" b="1" u="none" spc="-107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INICIATYVŪS;</a:t>
              </a:r>
            </a:p>
            <a:p>
              <a:pPr marL="925905" lvl="1" indent="-462952" algn="just">
                <a:lnSpc>
                  <a:spcPts val="6004"/>
                </a:lnSpc>
                <a:buFont typeface="Arial"/>
                <a:buChar char="•"/>
              </a:pPr>
              <a:r>
                <a:rPr lang="en-US" sz="4288" b="1" u="none" spc="-107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NEABEJINGI VISUOMENĖS PROBLEMOMS;</a:t>
              </a:r>
            </a:p>
            <a:p>
              <a:pPr marL="925905" lvl="1" indent="-462952" algn="just">
                <a:lnSpc>
                  <a:spcPts val="6004"/>
                </a:lnSpc>
                <a:buFont typeface="Arial"/>
                <a:buChar char="•"/>
              </a:pPr>
              <a:r>
                <a:rPr lang="en-US" sz="4288" b="1" u="none" spc="-107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PUNKTUALŪS;</a:t>
              </a:r>
            </a:p>
            <a:p>
              <a:pPr marL="925905" lvl="1" indent="-462952" algn="just">
                <a:lnSpc>
                  <a:spcPts val="6004"/>
                </a:lnSpc>
                <a:buFont typeface="Arial"/>
                <a:buChar char="•"/>
              </a:pPr>
              <a:r>
                <a:rPr lang="en-US" sz="4288" b="1" u="none" spc="-107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ATSAKINGI;</a:t>
              </a:r>
            </a:p>
            <a:p>
              <a:pPr marL="925905" lvl="1" indent="-462952" algn="just">
                <a:lnSpc>
                  <a:spcPts val="6004"/>
                </a:lnSpc>
                <a:buFont typeface="Arial"/>
                <a:buChar char="•"/>
              </a:pPr>
              <a:r>
                <a:rPr lang="en-US" sz="4288" b="1" u="none" spc="-107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EMPATIŠKI.</a:t>
              </a:r>
            </a:p>
            <a:p>
              <a:pPr algn="just">
                <a:lnSpc>
                  <a:spcPts val="6004"/>
                </a:lnSpc>
              </a:pPr>
              <a:endParaRPr lang="en-US" sz="4288" b="1" u="none" spc="-10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l">
                <a:lnSpc>
                  <a:spcPts val="8803"/>
                </a:lnSpc>
              </a:pPr>
              <a:r>
                <a:rPr lang="en-US" sz="6288" b="1" u="none" spc="-157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          </a:t>
              </a:r>
            </a:p>
          </p:txBody>
        </p:sp>
      </p:grpSp>
      <p:sp>
        <p:nvSpPr>
          <p:cNvPr id="9" name="Freeform 12">
            <a:extLst>
              <a:ext uri="{FF2B5EF4-FFF2-40B4-BE49-F238E27FC236}">
                <a16:creationId xmlns:a16="http://schemas.microsoft.com/office/drawing/2014/main" id="{419FC8DC-D16A-423F-A59F-A4A1CD31C143}"/>
              </a:ext>
            </a:extLst>
          </p:cNvPr>
          <p:cNvSpPr/>
          <p:nvPr/>
        </p:nvSpPr>
        <p:spPr>
          <a:xfrm>
            <a:off x="152400" y="1814"/>
            <a:ext cx="1840593" cy="1769465"/>
          </a:xfrm>
          <a:custGeom>
            <a:avLst/>
            <a:gdLst/>
            <a:ahLst/>
            <a:cxnLst/>
            <a:rect l="l" t="t" r="r" b="b"/>
            <a:pathLst>
              <a:path w="1840593" h="1769465">
                <a:moveTo>
                  <a:pt x="0" y="0"/>
                </a:moveTo>
                <a:lnTo>
                  <a:pt x="1840594" y="0"/>
                </a:lnTo>
                <a:lnTo>
                  <a:pt x="1840594" y="1769465"/>
                </a:lnTo>
                <a:lnTo>
                  <a:pt x="0" y="17694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34FC02-92B3-6E02-F3CC-F4A35537B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FA6DE5C-A4F6-C9F0-64E4-06B0DB6D199C}"/>
              </a:ext>
            </a:extLst>
          </p:cNvPr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3099562-0049-F899-4204-917571A7C738}"/>
              </a:ext>
            </a:extLst>
          </p:cNvPr>
          <p:cNvGrpSpPr/>
          <p:nvPr/>
        </p:nvGrpSpPr>
        <p:grpSpPr>
          <a:xfrm>
            <a:off x="19050" y="2171700"/>
            <a:ext cx="8534400" cy="6232475"/>
            <a:chOff x="-58537" y="-632335"/>
            <a:chExt cx="10480416" cy="10658898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508AD27-2016-234E-F09A-92E2DF8C584F}"/>
                </a:ext>
              </a:extLst>
            </p:cNvPr>
            <p:cNvSpPr txBox="1"/>
            <p:nvPr/>
          </p:nvSpPr>
          <p:spPr>
            <a:xfrm>
              <a:off x="0" y="3606810"/>
              <a:ext cx="9776729" cy="355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19"/>
                </a:lnSpc>
                <a:spcBef>
                  <a:spcPts val="1739"/>
                </a:spcBef>
              </a:pPr>
              <a:endParaRPr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B257CE9-A033-7E6A-4C7A-87A5550CD6E3}"/>
                </a:ext>
              </a:extLst>
            </p:cNvPr>
            <p:cNvSpPr txBox="1"/>
            <p:nvPr/>
          </p:nvSpPr>
          <p:spPr>
            <a:xfrm>
              <a:off x="-58537" y="-632335"/>
              <a:ext cx="10480416" cy="106588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088"/>
                </a:lnSpc>
              </a:pPr>
              <a:r>
                <a:rPr lang="lt-LT" sz="7200" b="1" spc="-202" dirty="0">
                  <a:solidFill>
                    <a:srgbClr val="004AA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TARNYBOS PASITIKĖJIMO VERTU ASMENIU, GALINČIU SAVANORIAUTI, LAIKOMAS:</a:t>
              </a:r>
              <a:endParaRPr lang="en-US" sz="7200" b="1" spc="-202" dirty="0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AF5FC08-848D-C902-6D46-01E665EE0C23}"/>
              </a:ext>
            </a:extLst>
          </p:cNvPr>
          <p:cNvGrpSpPr/>
          <p:nvPr/>
        </p:nvGrpSpPr>
        <p:grpSpPr>
          <a:xfrm>
            <a:off x="9144000" y="571500"/>
            <a:ext cx="8615350" cy="10251892"/>
            <a:chOff x="0" y="-1243992"/>
            <a:chExt cx="11487134" cy="13669189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5C88B61-1037-CCF8-AB91-7780EF165E39}"/>
                </a:ext>
              </a:extLst>
            </p:cNvPr>
            <p:cNvSpPr txBox="1"/>
            <p:nvPr/>
          </p:nvSpPr>
          <p:spPr>
            <a:xfrm>
              <a:off x="0" y="12069811"/>
              <a:ext cx="9727910" cy="355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19"/>
                </a:lnSpc>
                <a:spcBef>
                  <a:spcPts val="1739"/>
                </a:spcBef>
              </a:pPr>
              <a:endParaRPr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A38A0B6-E896-6FB1-89A6-1D9F64112712}"/>
                </a:ext>
              </a:extLst>
            </p:cNvPr>
            <p:cNvSpPr txBox="1"/>
            <p:nvPr/>
          </p:nvSpPr>
          <p:spPr>
            <a:xfrm>
              <a:off x="0" y="-1243992"/>
              <a:ext cx="11487134" cy="12679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953" lvl="1" algn="ctr">
                <a:lnSpc>
                  <a:spcPts val="6004"/>
                </a:lnSpc>
              </a:pPr>
              <a:endParaRPr lang="lt-LT" sz="2400" b="1" spc="-10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marL="925905" lvl="1" indent="-462952" algn="just">
                <a:lnSpc>
                  <a:spcPts val="6004"/>
                </a:lnSpc>
                <a:buFont typeface="Arial"/>
                <a:buChar char="•"/>
              </a:pPr>
              <a:r>
                <a:rPr lang="lt-LT" b="1" spc="-107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lt-LT" sz="2800" b="1" spc="-107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ASMUO, NESANTIS TARNYBOS PRIEŽIŪROJE;</a:t>
              </a:r>
            </a:p>
            <a:p>
              <a:pPr marL="925905" lvl="1" indent="-462952" algn="just">
                <a:lnSpc>
                  <a:spcPts val="6004"/>
                </a:lnSpc>
                <a:buFont typeface="Arial"/>
                <a:buChar char="•"/>
              </a:pPr>
              <a:r>
                <a:rPr lang="lt-LT" sz="2800" b="1" spc="-107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ASMUO, DĖL KURIO NĖRA ATLIEKAMAS IKITEISMINIS TYRIMAS;</a:t>
              </a:r>
            </a:p>
            <a:p>
              <a:pPr marL="925905" lvl="1" indent="-462952" algn="just">
                <a:lnSpc>
                  <a:spcPts val="6004"/>
                </a:lnSpc>
                <a:buFont typeface="Arial"/>
                <a:buChar char="•"/>
              </a:pPr>
              <a:r>
                <a:rPr lang="lt-LT" sz="2800" b="1" spc="-107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ASMUO, APIE KURĮ TARNYBA NETURI DUOMENŲ, KURIE LEISTŲ VERTINTI ASMENĮ, KAIP NEATITINKANTĮ TARNYBOS IR (AR) JOS PRIEŽIŪROJE ESANČIŲ ASMENŲ TEISĖTŲ INTERESŲ.</a:t>
              </a:r>
            </a:p>
            <a:p>
              <a:pPr algn="just">
                <a:lnSpc>
                  <a:spcPts val="6004"/>
                </a:lnSpc>
              </a:pPr>
              <a:endParaRPr lang="en-US" sz="4288" b="1" u="none" spc="-10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l">
                <a:lnSpc>
                  <a:spcPts val="8803"/>
                </a:lnSpc>
              </a:pPr>
              <a:r>
                <a:rPr lang="en-US" sz="6288" b="1" u="none" spc="-157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          </a:t>
              </a:r>
            </a:p>
          </p:txBody>
        </p:sp>
      </p:grpSp>
      <p:sp>
        <p:nvSpPr>
          <p:cNvPr id="9" name="Freeform 12">
            <a:extLst>
              <a:ext uri="{FF2B5EF4-FFF2-40B4-BE49-F238E27FC236}">
                <a16:creationId xmlns:a16="http://schemas.microsoft.com/office/drawing/2014/main" id="{C2F701A1-9D6A-7537-D7F7-402BAB80D910}"/>
              </a:ext>
            </a:extLst>
          </p:cNvPr>
          <p:cNvSpPr/>
          <p:nvPr/>
        </p:nvSpPr>
        <p:spPr>
          <a:xfrm>
            <a:off x="152400" y="1814"/>
            <a:ext cx="1840593" cy="1769465"/>
          </a:xfrm>
          <a:custGeom>
            <a:avLst/>
            <a:gdLst/>
            <a:ahLst/>
            <a:cxnLst/>
            <a:rect l="l" t="t" r="r" b="b"/>
            <a:pathLst>
              <a:path w="1840593" h="1769465">
                <a:moveTo>
                  <a:pt x="0" y="0"/>
                </a:moveTo>
                <a:lnTo>
                  <a:pt x="1840594" y="0"/>
                </a:lnTo>
                <a:lnTo>
                  <a:pt x="1840594" y="1769465"/>
                </a:lnTo>
                <a:lnTo>
                  <a:pt x="0" y="17694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EEE3FF1-7C94-DCE4-A4BB-B9A582712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33800" y="8496300"/>
            <a:ext cx="137159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0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rgbClr val="004AAD">
                <a:alpha val="100000"/>
              </a:srgbClr>
            </a:gs>
            <a:gs pos="0">
              <a:srgbClr val="5DE0E6">
                <a:alpha val="100000"/>
              </a:srgbClr>
            </a:gs>
            <a:gs pos="32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2AE336-9569-6387-FB3C-D47333E42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82DE42C-ED13-2395-AF83-29E55763A32F}"/>
              </a:ext>
            </a:extLst>
          </p:cNvPr>
          <p:cNvSpPr/>
          <p:nvPr/>
        </p:nvSpPr>
        <p:spPr>
          <a:xfrm>
            <a:off x="9873454" y="5143500"/>
            <a:ext cx="4207273" cy="5143500"/>
          </a:xfrm>
          <a:prstGeom prst="rect">
            <a:avLst/>
          </a:prstGeom>
          <a:solidFill>
            <a:srgbClr val="DF682D"/>
          </a:solidFill>
        </p:spPr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681840C9-66B6-0F20-420D-373751A3CD3B}"/>
              </a:ext>
            </a:extLst>
          </p:cNvPr>
          <p:cNvSpPr/>
          <p:nvPr/>
        </p:nvSpPr>
        <p:spPr>
          <a:xfrm>
            <a:off x="5666181" y="0"/>
            <a:ext cx="4207273" cy="5143500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B9A7538-5FE6-558B-4405-9845C1FC2406}"/>
              </a:ext>
            </a:extLst>
          </p:cNvPr>
          <p:cNvSpPr txBox="1"/>
          <p:nvPr/>
        </p:nvSpPr>
        <p:spPr>
          <a:xfrm rot="-5400000">
            <a:off x="-1139600" y="4168749"/>
            <a:ext cx="7391401" cy="2940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09"/>
              </a:lnSpc>
            </a:pPr>
            <a:r>
              <a:rPr lang="en-US" sz="8506" b="1" spc="-212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SAVANORI</a:t>
            </a:r>
            <a:r>
              <a:rPr lang="lt-LT" sz="8506" b="1" spc="-212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AI</a:t>
            </a:r>
            <a:r>
              <a:rPr lang="en-US" sz="8506" b="1" spc="-212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lt-LT" sz="8506" b="1" spc="-212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KVIEČIAMI</a:t>
            </a:r>
            <a:endParaRPr lang="en-US" sz="8506" b="1" spc="-212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864AFEE-DB38-F575-F72E-2251E66867F0}"/>
              </a:ext>
            </a:extLst>
          </p:cNvPr>
          <p:cNvSpPr/>
          <p:nvPr/>
        </p:nvSpPr>
        <p:spPr>
          <a:xfrm>
            <a:off x="14080727" y="0"/>
            <a:ext cx="4207273" cy="5143500"/>
          </a:xfrm>
          <a:prstGeom prst="rect">
            <a:avLst/>
          </a:prstGeom>
          <a:solidFill>
            <a:srgbClr val="FFC924"/>
          </a:solid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9FA543A6-EDD7-54FF-C598-22BA35FFD42E}"/>
              </a:ext>
            </a:extLst>
          </p:cNvPr>
          <p:cNvGrpSpPr/>
          <p:nvPr/>
        </p:nvGrpSpPr>
        <p:grpSpPr>
          <a:xfrm>
            <a:off x="14206580" y="297621"/>
            <a:ext cx="3955567" cy="4621291"/>
            <a:chOff x="0" y="-19049"/>
            <a:chExt cx="5274089" cy="6161721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EFB2853-E661-C4DD-7454-ACD8FB96ABA2}"/>
                </a:ext>
              </a:extLst>
            </p:cNvPr>
            <p:cNvSpPr txBox="1"/>
            <p:nvPr/>
          </p:nvSpPr>
          <p:spPr>
            <a:xfrm>
              <a:off x="0" y="-19049"/>
              <a:ext cx="5274089" cy="321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39"/>
                </a:lnSpc>
              </a:pPr>
              <a:r>
                <a:rPr lang="en-US" sz="2999" b="1" spc="-74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ORGANIZUO</a:t>
              </a:r>
              <a:r>
                <a:rPr lang="lt-LT" sz="2999" b="1" spc="-74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TI</a:t>
              </a:r>
              <a:r>
                <a:rPr lang="en-US" sz="2999" b="1" spc="-74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RENGINIUS, PASKAITAS AR KITAS PRIEMONES PRIŽIŪRIMIESIEMS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586EA3F-6599-3F3E-575A-5BEA1ED5EF70}"/>
                </a:ext>
              </a:extLst>
            </p:cNvPr>
            <p:cNvSpPr txBox="1"/>
            <p:nvPr/>
          </p:nvSpPr>
          <p:spPr>
            <a:xfrm>
              <a:off x="0" y="5831289"/>
              <a:ext cx="5274089" cy="31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31A73DB-15D4-7E19-2719-EF0D8383F84B}"/>
              </a:ext>
            </a:extLst>
          </p:cNvPr>
          <p:cNvGrpSpPr/>
          <p:nvPr/>
        </p:nvGrpSpPr>
        <p:grpSpPr>
          <a:xfrm>
            <a:off x="5791200" y="266700"/>
            <a:ext cx="3947300" cy="5171642"/>
            <a:chOff x="-13247" y="-60278"/>
            <a:chExt cx="5263067" cy="6895522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3E7D0BC-A9BC-1C58-3CFF-71A18FA15936}"/>
                </a:ext>
              </a:extLst>
            </p:cNvPr>
            <p:cNvSpPr txBox="1"/>
            <p:nvPr/>
          </p:nvSpPr>
          <p:spPr>
            <a:xfrm>
              <a:off x="-13247" y="-60278"/>
              <a:ext cx="5249820" cy="4924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00"/>
                </a:lnSpc>
              </a:pPr>
              <a:r>
                <a:rPr lang="lt-LT" sz="2800" b="1" spc="-62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TEIKTI PRIŽIŪRIMIESIEMS PAGALBĄ IEŠKANTIS DARBO, SIEKIANT FINANSINIO RAŠTINGUMO IR PANAŠIOSE SOCIALINĖSE SRITYSE</a:t>
              </a:r>
              <a:endParaRPr lang="en-US" sz="2800" b="1" spc="-62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72654F2-8C84-92CB-7C88-4B51192CC7D5}"/>
                </a:ext>
              </a:extLst>
            </p:cNvPr>
            <p:cNvSpPr txBox="1"/>
            <p:nvPr/>
          </p:nvSpPr>
          <p:spPr>
            <a:xfrm>
              <a:off x="0" y="6523861"/>
              <a:ext cx="5249820" cy="31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7536855-CE90-7355-327D-47DBEDA4D5EF}"/>
              </a:ext>
            </a:extLst>
          </p:cNvPr>
          <p:cNvGrpSpPr/>
          <p:nvPr/>
        </p:nvGrpSpPr>
        <p:grpSpPr>
          <a:xfrm>
            <a:off x="9982200" y="342900"/>
            <a:ext cx="4098527" cy="3095192"/>
            <a:chOff x="-214883" y="41322"/>
            <a:chExt cx="5464703" cy="4126922"/>
          </a:xfrm>
        </p:grpSpPr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C124F68-5BAA-D32F-A9B8-F1389D1588A8}"/>
                </a:ext>
              </a:extLst>
            </p:cNvPr>
            <p:cNvSpPr txBox="1"/>
            <p:nvPr/>
          </p:nvSpPr>
          <p:spPr>
            <a:xfrm>
              <a:off x="-214883" y="41322"/>
              <a:ext cx="5249820" cy="3830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00"/>
                </a:lnSpc>
              </a:pPr>
              <a:r>
                <a:rPr lang="lt-LT" sz="2800" b="1" spc="-62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TEIKTI PSICHOLOGINES, PRIKLAUSOMYBIŲ</a:t>
              </a:r>
            </a:p>
            <a:p>
              <a:pPr marL="0" lvl="0" indent="0" algn="ctr">
                <a:lnSpc>
                  <a:spcPts val="3200"/>
                </a:lnSpc>
              </a:pPr>
              <a:r>
                <a:rPr lang="lt-LT" sz="2800" b="1" spc="-62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IR KITAS KONSULTACIJAS (TURINT REIKIAMĄ KVALIFIKACIJĄ)</a:t>
              </a:r>
              <a:endParaRPr lang="en-US" sz="2800" b="1" spc="-62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60BDDCAB-9015-B03A-A4ED-4FCD0366B1D9}"/>
                </a:ext>
              </a:extLst>
            </p:cNvPr>
            <p:cNvSpPr txBox="1"/>
            <p:nvPr/>
          </p:nvSpPr>
          <p:spPr>
            <a:xfrm>
              <a:off x="0" y="3856861"/>
              <a:ext cx="5249820" cy="31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8" name="TextBox 18">
            <a:extLst>
              <a:ext uri="{FF2B5EF4-FFF2-40B4-BE49-F238E27FC236}">
                <a16:creationId xmlns:a16="http://schemas.microsoft.com/office/drawing/2014/main" id="{201E35FB-1C3B-128B-0B91-980854F4D198}"/>
              </a:ext>
            </a:extLst>
          </p:cNvPr>
          <p:cNvSpPr txBox="1"/>
          <p:nvPr/>
        </p:nvSpPr>
        <p:spPr>
          <a:xfrm>
            <a:off x="5801135" y="5275750"/>
            <a:ext cx="3937365" cy="374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2"/>
              </a:lnSpc>
            </a:pPr>
            <a:endParaRPr lang="en-US" sz="2400" b="1" spc="-60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FA5B35AA-2AEB-559A-D407-C3A314D85128}"/>
              </a:ext>
            </a:extLst>
          </p:cNvPr>
          <p:cNvGrpSpPr/>
          <p:nvPr/>
        </p:nvGrpSpPr>
        <p:grpSpPr>
          <a:xfrm>
            <a:off x="10210800" y="6362700"/>
            <a:ext cx="3546469" cy="3598502"/>
            <a:chOff x="0" y="-9525"/>
            <a:chExt cx="5249820" cy="6566724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1830439-EBE9-3B2E-F47F-8D9C82AE71EF}"/>
                </a:ext>
              </a:extLst>
            </p:cNvPr>
            <p:cNvSpPr txBox="1"/>
            <p:nvPr/>
          </p:nvSpPr>
          <p:spPr>
            <a:xfrm>
              <a:off x="0" y="-9525"/>
              <a:ext cx="5249820" cy="2176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72"/>
                </a:lnSpc>
              </a:pPr>
              <a:r>
                <a:rPr lang="lt-LT" sz="2800" b="1" spc="-6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PADĖTI </a:t>
              </a:r>
              <a:r>
                <a:rPr lang="en-US" sz="2800" b="1" spc="-6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VYKD</a:t>
              </a:r>
              <a:r>
                <a:rPr lang="lt-LT" sz="2800" b="1" spc="-6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YTI </a:t>
              </a:r>
              <a:r>
                <a:rPr lang="en-US" sz="2800" b="1" spc="-6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ELGESIO PATAISOS PROGRAMAS </a:t>
              </a: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49D4A3F8-515A-73E8-492D-E08BC2E0B5ED}"/>
                </a:ext>
              </a:extLst>
            </p:cNvPr>
            <p:cNvSpPr txBox="1"/>
            <p:nvPr/>
          </p:nvSpPr>
          <p:spPr>
            <a:xfrm>
              <a:off x="0" y="6245816"/>
              <a:ext cx="5249820" cy="31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3" name="Freeform 12">
            <a:extLst>
              <a:ext uri="{FF2B5EF4-FFF2-40B4-BE49-F238E27FC236}">
                <a16:creationId xmlns:a16="http://schemas.microsoft.com/office/drawing/2014/main" id="{C4D03A1D-63C9-EFB1-2E88-99F34893F4C8}"/>
              </a:ext>
            </a:extLst>
          </p:cNvPr>
          <p:cNvSpPr/>
          <p:nvPr/>
        </p:nvSpPr>
        <p:spPr>
          <a:xfrm>
            <a:off x="108403" y="0"/>
            <a:ext cx="1840593" cy="1769465"/>
          </a:xfrm>
          <a:custGeom>
            <a:avLst/>
            <a:gdLst/>
            <a:ahLst/>
            <a:cxnLst/>
            <a:rect l="l" t="t" r="r" b="b"/>
            <a:pathLst>
              <a:path w="1840593" h="1769465">
                <a:moveTo>
                  <a:pt x="0" y="0"/>
                </a:moveTo>
                <a:lnTo>
                  <a:pt x="1840594" y="0"/>
                </a:lnTo>
                <a:lnTo>
                  <a:pt x="1840594" y="1769465"/>
                </a:lnTo>
                <a:lnTo>
                  <a:pt x="0" y="17694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BC85DE-068E-2271-D49F-3097E0A82BB9}"/>
              </a:ext>
            </a:extLst>
          </p:cNvPr>
          <p:cNvSpPr txBox="1"/>
          <p:nvPr/>
        </p:nvSpPr>
        <p:spPr>
          <a:xfrm>
            <a:off x="13792200" y="6286500"/>
            <a:ext cx="4953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800" b="1" spc="-62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TAPTI 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800" b="1" spc="-62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PRIŽIŪRIMŲJŲ MENTORIAIS</a:t>
            </a:r>
            <a:endParaRPr kumimoji="0" lang="en-US" sz="2800" b="1" i="0" u="none" strike="noStrike" kern="1200" cap="none" spc="-6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7E46D9-F3EE-02AF-5192-94FC49EB5969}"/>
              </a:ext>
            </a:extLst>
          </p:cNvPr>
          <p:cNvSpPr txBox="1"/>
          <p:nvPr/>
        </p:nvSpPr>
        <p:spPr>
          <a:xfrm>
            <a:off x="5181600" y="6210300"/>
            <a:ext cx="4953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1" i="0" u="none" strike="noStrike" kern="1200" cap="none" spc="-6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ORGANIZUOTI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1" i="0" u="none" strike="noStrike" kern="1200" cap="none" spc="-6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 VEIKLAS, SIEKIANT UŽTIKRINTI PRIŽIŪRIMŲJŲ 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1" i="0" u="none" strike="noStrike" kern="1200" cap="none" spc="-6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POZITYVŲ 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1" i="0" u="none" strike="noStrike" kern="1200" cap="none" spc="-6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LAISVALAIKĮ</a:t>
            </a:r>
            <a:endParaRPr kumimoji="0" lang="en-US" sz="2800" b="1" i="0" u="none" strike="noStrike" kern="1200" cap="none" spc="-6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69029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2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73454" y="5143500"/>
            <a:ext cx="4207273" cy="5143500"/>
          </a:xfrm>
          <a:prstGeom prst="rect">
            <a:avLst/>
          </a:prstGeom>
          <a:solidFill>
            <a:srgbClr val="DF682D"/>
          </a:solidFill>
        </p:spPr>
      </p:sp>
      <p:sp>
        <p:nvSpPr>
          <p:cNvPr id="3" name="AutoShape 3"/>
          <p:cNvSpPr/>
          <p:nvPr/>
        </p:nvSpPr>
        <p:spPr>
          <a:xfrm>
            <a:off x="5666181" y="0"/>
            <a:ext cx="4207273" cy="5143500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886960" y="3744461"/>
            <a:ext cx="7015679" cy="295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09"/>
              </a:lnSpc>
            </a:pPr>
            <a:r>
              <a:rPr lang="en-US" sz="8506" b="1" spc="-212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SAVANORIAI </a:t>
            </a:r>
            <a:r>
              <a:rPr lang="lt-LT" sz="8506" b="1" spc="-212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GALI</a:t>
            </a:r>
            <a:endParaRPr lang="en-US" sz="8506" b="1" spc="-212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080727" y="5143500"/>
            <a:ext cx="4207273" cy="5143500"/>
          </a:xfrm>
          <a:custGeom>
            <a:avLst/>
            <a:gdLst/>
            <a:ahLst/>
            <a:cxnLst/>
            <a:rect l="l" t="t" r="r" b="b"/>
            <a:pathLst>
              <a:path w="4207273" h="5143500">
                <a:moveTo>
                  <a:pt x="0" y="0"/>
                </a:moveTo>
                <a:lnTo>
                  <a:pt x="4207273" y="0"/>
                </a:lnTo>
                <a:lnTo>
                  <a:pt x="420727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791" r="-15791"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4080727" y="0"/>
            <a:ext cx="4207273" cy="5143500"/>
          </a:xfrm>
          <a:prstGeom prst="rect">
            <a:avLst/>
          </a:prstGeom>
          <a:solidFill>
            <a:srgbClr val="FFC924"/>
          </a:solidFill>
        </p:spPr>
      </p:sp>
      <p:grpSp>
        <p:nvGrpSpPr>
          <p:cNvPr id="7" name="Group 7"/>
          <p:cNvGrpSpPr/>
          <p:nvPr/>
        </p:nvGrpSpPr>
        <p:grpSpPr>
          <a:xfrm>
            <a:off x="14332433" y="1257300"/>
            <a:ext cx="3955567" cy="3966413"/>
            <a:chOff x="0" y="854121"/>
            <a:chExt cx="5274089" cy="5288551"/>
          </a:xfrm>
        </p:grpSpPr>
        <p:sp>
          <p:nvSpPr>
            <p:cNvPr id="8" name="TextBox 8"/>
            <p:cNvSpPr txBox="1"/>
            <p:nvPr/>
          </p:nvSpPr>
          <p:spPr>
            <a:xfrm>
              <a:off x="158693" y="854121"/>
              <a:ext cx="5115396" cy="45041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839"/>
                </a:lnSpc>
              </a:pPr>
              <a:r>
                <a:rPr lang="en-US" sz="2800" b="1" spc="-74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ORGANIZUOTI IŠVYKAS, EKSKURSIJAS,</a:t>
              </a:r>
              <a:endParaRPr lang="lt-LT" sz="2800" b="1" spc="-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marL="0" lvl="0" indent="0" algn="ctr">
                <a:lnSpc>
                  <a:spcPts val="3839"/>
                </a:lnSpc>
              </a:pPr>
              <a:r>
                <a:rPr lang="en-US" sz="2800" b="1" spc="-74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FILMŲ PERŽIŪRAS</a:t>
              </a:r>
              <a:r>
                <a:rPr lang="lt-LT" sz="2800" b="1" spc="-74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, SOCIALINĖS ATSAKOMYBĖS AKCIJAS</a:t>
              </a:r>
              <a:endParaRPr lang="en-US" sz="2800" b="1" spc="-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831289"/>
              <a:ext cx="5274089" cy="31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715000" y="1409700"/>
            <a:ext cx="4023500" cy="4028642"/>
            <a:chOff x="-114847" y="1463722"/>
            <a:chExt cx="5364667" cy="5371522"/>
          </a:xfrm>
        </p:grpSpPr>
        <p:sp>
          <p:nvSpPr>
            <p:cNvPr id="11" name="TextBox 11"/>
            <p:cNvSpPr txBox="1"/>
            <p:nvPr/>
          </p:nvSpPr>
          <p:spPr>
            <a:xfrm>
              <a:off x="-114847" y="1463722"/>
              <a:ext cx="5249820" cy="328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00"/>
                </a:lnSpc>
              </a:pPr>
              <a:r>
                <a:rPr lang="en-US" sz="2800" b="1" spc="-62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PADĖTI SUSITVARKYTI REIKIAMUS DOKUMENTUS, PALYDĖTI Į REIKIAMAS ĮSTAIGAS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523861"/>
              <a:ext cx="5249820" cy="31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058400" y="1409700"/>
            <a:ext cx="4022327" cy="2462213"/>
            <a:chOff x="-113283" y="1463723"/>
            <a:chExt cx="5363103" cy="3282950"/>
          </a:xfrm>
        </p:grpSpPr>
        <p:sp>
          <p:nvSpPr>
            <p:cNvPr id="14" name="TextBox 14"/>
            <p:cNvSpPr txBox="1"/>
            <p:nvPr/>
          </p:nvSpPr>
          <p:spPr>
            <a:xfrm>
              <a:off x="-113283" y="1463723"/>
              <a:ext cx="5249820" cy="328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00"/>
                </a:lnSpc>
              </a:pPr>
              <a:r>
                <a:rPr lang="en-US" sz="2800" b="1" spc="-62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BENDRAUTI SU VALSTYBINĖMIS IR NEVYRIAUSYBINĖMIS ORGANIZACIJOMIS,</a:t>
              </a:r>
            </a:p>
            <a:p>
              <a:pPr marL="0" lvl="0" indent="0" algn="ctr">
                <a:lnSpc>
                  <a:spcPts val="3200"/>
                </a:lnSpc>
              </a:pPr>
              <a:r>
                <a:rPr lang="en-US" sz="2800" b="1" spc="-62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TEIKIANČIOMIS SOC. PARAMĄ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856861"/>
              <a:ext cx="5249820" cy="31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791200" y="6210300"/>
            <a:ext cx="3937365" cy="4972610"/>
            <a:chOff x="0" y="-9525"/>
            <a:chExt cx="5249820" cy="663014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9525"/>
              <a:ext cx="5249820" cy="2120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72"/>
                </a:lnSpc>
              </a:pPr>
              <a:r>
                <a:rPr lang="en-US" sz="2800" b="1" spc="-60" dirty="0">
                  <a:solidFill>
                    <a:srgbClr val="FFFFFF"/>
                  </a:solidFill>
                  <a:latin typeface="Montserrat Bold" panose="00000800000000000000" charset="0"/>
                  <a:ea typeface="Montserrat Bold"/>
                  <a:cs typeface="Montserrat Bold"/>
                  <a:sym typeface="Montserrat Bold"/>
                </a:rPr>
                <a:t>TEI</a:t>
              </a:r>
              <a:r>
                <a:rPr lang="lt-LT" sz="2800" b="1" spc="-60" dirty="0">
                  <a:solidFill>
                    <a:srgbClr val="FFFFFF"/>
                  </a:solidFill>
                  <a:latin typeface="Montserrat Bold" panose="00000800000000000000" charset="0"/>
                  <a:ea typeface="Montserrat Bold"/>
                  <a:cs typeface="Montserrat Bold"/>
                  <a:sym typeface="Montserrat Bold"/>
                </a:rPr>
                <a:t>KTI </a:t>
              </a:r>
              <a:r>
                <a:rPr lang="en-US" sz="2800" b="1" spc="-60" dirty="0">
                  <a:solidFill>
                    <a:srgbClr val="FFFFFF"/>
                  </a:solidFill>
                  <a:latin typeface="Montserrat Bold" panose="00000800000000000000" charset="0"/>
                  <a:ea typeface="Montserrat Bold"/>
                  <a:cs typeface="Montserrat Bold"/>
                  <a:sym typeface="Montserrat Bold"/>
                </a:rPr>
                <a:t>ORGANIZACINĘ PAGALBĄ TARNYBOS DARBUOTOJAMS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245816"/>
              <a:ext cx="5249820" cy="374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 sz="2800">
                <a:latin typeface="Montserrat" panose="00000500000000000000" pitchFamily="2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940931" y="6438900"/>
            <a:ext cx="3978634" cy="3917342"/>
            <a:chOff x="0" y="1334077"/>
            <a:chExt cx="5304845" cy="5223122"/>
          </a:xfrm>
        </p:grpSpPr>
        <p:sp>
          <p:nvSpPr>
            <p:cNvPr id="21" name="TextBox 21"/>
            <p:cNvSpPr txBox="1"/>
            <p:nvPr/>
          </p:nvSpPr>
          <p:spPr>
            <a:xfrm>
              <a:off x="55025" y="1334077"/>
              <a:ext cx="5249820" cy="1590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072"/>
                </a:lnSpc>
              </a:pPr>
              <a:r>
                <a:rPr lang="en-US" sz="2800" b="1" spc="-6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</a:t>
              </a:r>
              <a:r>
                <a:rPr lang="lt-LT" sz="2800" b="1" spc="-6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ASIŪLYTI VEIKLAS </a:t>
              </a:r>
            </a:p>
            <a:p>
              <a:pPr lvl="0" algn="ctr">
                <a:lnSpc>
                  <a:spcPts val="3072"/>
                </a:lnSpc>
              </a:pPr>
              <a:r>
                <a:rPr lang="lt-LT" sz="2800" b="1" spc="-6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</a:t>
              </a:r>
              <a:r>
                <a:rPr lang="en-US" sz="2800" b="1" spc="-6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AGAL TURIMAS</a:t>
              </a:r>
              <a:r>
                <a:rPr lang="lt-LT" sz="2800" b="1" spc="-6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KOMPETENCIJAS</a:t>
              </a:r>
              <a:endParaRPr lang="en-US" sz="2800" b="1" spc="-6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6245816"/>
              <a:ext cx="5249820" cy="311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3" name="Freeform 12">
            <a:extLst>
              <a:ext uri="{FF2B5EF4-FFF2-40B4-BE49-F238E27FC236}">
                <a16:creationId xmlns:a16="http://schemas.microsoft.com/office/drawing/2014/main" id="{7C3BA792-8368-7C92-4BCE-91C14FA02B46}"/>
              </a:ext>
            </a:extLst>
          </p:cNvPr>
          <p:cNvSpPr/>
          <p:nvPr/>
        </p:nvSpPr>
        <p:spPr>
          <a:xfrm>
            <a:off x="108403" y="0"/>
            <a:ext cx="1840593" cy="1769465"/>
          </a:xfrm>
          <a:custGeom>
            <a:avLst/>
            <a:gdLst/>
            <a:ahLst/>
            <a:cxnLst/>
            <a:rect l="l" t="t" r="r" b="b"/>
            <a:pathLst>
              <a:path w="1840593" h="1769465">
                <a:moveTo>
                  <a:pt x="0" y="0"/>
                </a:moveTo>
                <a:lnTo>
                  <a:pt x="1840594" y="0"/>
                </a:lnTo>
                <a:lnTo>
                  <a:pt x="1840594" y="1769465"/>
                </a:lnTo>
                <a:lnTo>
                  <a:pt x="0" y="17694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005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F3E5331A-D9AA-D1EF-B7BC-F45BB826D790}"/>
              </a:ext>
            </a:extLst>
          </p:cNvPr>
          <p:cNvSpPr/>
          <p:nvPr/>
        </p:nvSpPr>
        <p:spPr>
          <a:xfrm>
            <a:off x="108403" y="0"/>
            <a:ext cx="1840593" cy="1769465"/>
          </a:xfrm>
          <a:custGeom>
            <a:avLst/>
            <a:gdLst/>
            <a:ahLst/>
            <a:cxnLst/>
            <a:rect l="l" t="t" r="r" b="b"/>
            <a:pathLst>
              <a:path w="1840593" h="1769465">
                <a:moveTo>
                  <a:pt x="0" y="0"/>
                </a:moveTo>
                <a:lnTo>
                  <a:pt x="1840594" y="0"/>
                </a:lnTo>
                <a:lnTo>
                  <a:pt x="1840594" y="1769465"/>
                </a:lnTo>
                <a:lnTo>
                  <a:pt x="0" y="17694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0174B0-2A23-6C7F-6741-0843AD6B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CF708774-9938-521E-5FD6-6E87FE64D862}"/>
              </a:ext>
            </a:extLst>
          </p:cNvPr>
          <p:cNvSpPr/>
          <p:nvPr/>
        </p:nvSpPr>
        <p:spPr>
          <a:xfrm>
            <a:off x="108403" y="0"/>
            <a:ext cx="1840593" cy="1769465"/>
          </a:xfrm>
          <a:custGeom>
            <a:avLst/>
            <a:gdLst/>
            <a:ahLst/>
            <a:cxnLst/>
            <a:rect l="l" t="t" r="r" b="b"/>
            <a:pathLst>
              <a:path w="1840593" h="1769465">
                <a:moveTo>
                  <a:pt x="0" y="0"/>
                </a:moveTo>
                <a:lnTo>
                  <a:pt x="1840594" y="0"/>
                </a:lnTo>
                <a:lnTo>
                  <a:pt x="1840594" y="1769465"/>
                </a:lnTo>
                <a:lnTo>
                  <a:pt x="0" y="17694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38E9F0-7586-2754-88DD-BA1F476AC708}"/>
              </a:ext>
            </a:extLst>
          </p:cNvPr>
          <p:cNvSpPr/>
          <p:nvPr/>
        </p:nvSpPr>
        <p:spPr>
          <a:xfrm>
            <a:off x="2133600" y="3543300"/>
            <a:ext cx="138683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 Bold" panose="00000800000000000000" charset="0"/>
              </a:rPr>
              <a:t>SUSIDOM</a:t>
            </a:r>
            <a:r>
              <a:rPr lang="lt-LT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 Bold" panose="00000800000000000000" charset="0"/>
              </a:rPr>
              <a:t>ĖJOTE SAVANORYSTE?</a:t>
            </a:r>
          </a:p>
          <a:p>
            <a:pPr algn="ctr"/>
            <a:endParaRPr lang="lt-LT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 Bold" panose="00000800000000000000" charset="0"/>
            </a:endParaRPr>
          </a:p>
          <a:p>
            <a:pPr algn="ctr"/>
            <a:r>
              <a:rPr lang="lt-LT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 Bold" panose="00000800000000000000" charset="0"/>
              </a:rPr>
              <a:t>SUSISIEKIME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 Bold" panose="00000800000000000000" charset="0"/>
              </a:rPr>
              <a:t>!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 Bold" panose="00000800000000000000" charset="0"/>
              </a:rPr>
              <a:t>E</a:t>
            </a:r>
            <a:r>
              <a:rPr lang="lt-LT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 Bold" panose="00000800000000000000" charset="0"/>
              </a:rPr>
              <a:t>.p.</a:t>
            </a:r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 Bold" panose="00000800000000000000" charset="0"/>
              </a:rPr>
              <a:t>: </a:t>
            </a:r>
            <a:r>
              <a:rPr lang="lt-LT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 Bold" panose="00000800000000000000" charset="0"/>
              </a:rPr>
              <a:t>savanoriai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 Bold" panose="00000800000000000000" charset="0"/>
              </a:rPr>
              <a:t>@probacija.lt</a:t>
            </a:r>
            <a:endParaRPr lang="lt-LT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 Bold" panose="00000800000000000000" charset="0"/>
            </a:endParaRP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572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204</Words>
  <Application>Microsoft Office PowerPoint</Application>
  <PresentationFormat>Custom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Montserrat Bold</vt:lpstr>
      <vt:lpstr>Calibri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SAVANORIAMS PATEIKTIS</dc:title>
  <dc:creator>Simona Banenienė</dc:creator>
  <cp:lastModifiedBy>Simona Banėnienė</cp:lastModifiedBy>
  <cp:revision>14</cp:revision>
  <dcterms:created xsi:type="dcterms:W3CDTF">2006-08-16T00:00:00Z</dcterms:created>
  <dcterms:modified xsi:type="dcterms:W3CDTF">2026-04-21T10:43:09Z</dcterms:modified>
  <dc:identifier>DAGqBxcuDUg</dc:identifier>
</cp:coreProperties>
</file>